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0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29LT Bukra" panose="020B0504040000000004" pitchFamily="34" charset="-78"/>
      <p:regular r:id="rId16"/>
    </p:embeddedFont>
    <p:embeddedFont>
      <p:font typeface="29LT Bukra Bold" panose="020B0804040000000004" pitchFamily="34" charset="-78"/>
      <p:regular r:id="rId17"/>
      <p:bold r:id="rId18"/>
    </p:embeddedFont>
    <p:embeddedFont>
      <p:font typeface="Angsana New" panose="02020603050405020304" pitchFamily="18" charset="-34"/>
      <p:regular r:id="rId19"/>
      <p:bold r:id="rId20"/>
      <p:italic r:id="rId21"/>
      <p:boldItalic r:id="rId22"/>
    </p:embeddedFont>
    <p:embeddedFont>
      <p:font typeface="Arimo" panose="020B0604020202020204" pitchFamily="34" charset="0"/>
      <p:regular r:id="rId23"/>
    </p:embeddedFont>
    <p:embeddedFont>
      <p:font typeface="Body Text Large Bold" panose="02000503040000020004" pitchFamily="2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lear Sans Regular Bold" panose="020B0603030202020304" pitchFamily="34" charset="0"/>
      <p:regular r:id="rId30"/>
    </p:embeddedFont>
    <p:embeddedFont>
      <p:font typeface="Droid Arabic Kufi Bold" panose="020B0806030804020204" pitchFamily="34" charset="0"/>
      <p:regular r:id="rId31"/>
      <p:bold r:id="rId32"/>
    </p:embeddedFont>
    <p:embeddedFont>
      <p:font typeface="Droid Arabic Naskh Bold" panose="020B0806030804020204" pitchFamily="34" charset="0"/>
      <p:regular r:id="rId33"/>
      <p:bold r:id="rId34"/>
    </p:embeddedFont>
    <p:embeddedFont>
      <p:font typeface="Forum" panose="02000000000000000000" pitchFamily="2" charset="0"/>
      <p:regular r:id="rId35"/>
    </p:embeddedFont>
    <p:embeddedFont>
      <p:font typeface="Overpass" pitchFamily="2" charset="77"/>
      <p:regular r:id="rId36"/>
    </p:embeddedFont>
    <p:embeddedFont>
      <p:font typeface="Overpass Bold" pitchFamily="2" charset="77"/>
      <p:regular r:id="rId37"/>
      <p:bold r:id="rId38"/>
    </p:embeddedFont>
    <p:embeddedFont>
      <p:font typeface="Public Sans Bold" pitchFamily="2" charset="77"/>
      <p:regular r:id="rId39"/>
    </p:embeddedFont>
    <p:embeddedFont>
      <p:font typeface="Ruda Regular Bold" panose="02000000000000000000" pitchFamily="2" charset="0"/>
      <p:regular r:id="rId40"/>
      <p:bold r:id="rId41"/>
    </p:embeddedFont>
    <p:embeddedFont>
      <p:font typeface="TT Drugs" panose="02000503060000020003" pitchFamily="2" charset="77"/>
      <p:regular r:id="rId42"/>
    </p:embeddedFont>
    <p:embeddedFont>
      <p:font typeface="TT Drugs Bold" panose="02000803060000020003" pitchFamily="2" charset="77"/>
      <p:regular r:id="rId43"/>
      <p:bold r:id="rId44"/>
    </p:embeddedFont>
    <p:embeddedFont>
      <p:font typeface="XM Vahid" panose="02000503090000020004" pitchFamily="2" charset="-78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91" autoAdjust="0"/>
    <p:restoredTop sz="94617" autoAdjust="0"/>
  </p:normalViewPr>
  <p:slideViewPr>
    <p:cSldViewPr>
      <p:cViewPr varScale="1">
        <p:scale>
          <a:sx n="40" d="100"/>
          <a:sy n="40" d="100"/>
        </p:scale>
        <p:origin x="272" y="10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presProps" Target="presProp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2.jpe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37805" y="8791354"/>
            <a:ext cx="4750195" cy="14903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12909" y="8846097"/>
            <a:ext cx="3598400" cy="1380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62142" y="6379816"/>
            <a:ext cx="2091235" cy="20912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2789" t="14824" r="32592" b="34412"/>
          <a:stretch>
            <a:fillRect/>
          </a:stretch>
        </p:blipFill>
        <p:spPr>
          <a:xfrm>
            <a:off x="14723619" y="7723190"/>
            <a:ext cx="772984" cy="11229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3811" r="64543"/>
          <a:stretch>
            <a:fillRect/>
          </a:stretch>
        </p:blipFill>
        <p:spPr>
          <a:xfrm>
            <a:off x="8673924" y="514350"/>
            <a:ext cx="940151" cy="1028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086015" y="2781427"/>
            <a:ext cx="10115971" cy="5134712"/>
            <a:chOff x="0" y="0"/>
            <a:chExt cx="13487961" cy="6846282"/>
          </a:xfrm>
        </p:grpSpPr>
        <p:sp>
          <p:nvSpPr>
            <p:cNvPr id="8" name="TextBox 8"/>
            <p:cNvSpPr txBox="1"/>
            <p:nvPr/>
          </p:nvSpPr>
          <p:spPr>
            <a:xfrm>
              <a:off x="0" y="85725"/>
              <a:ext cx="13487961" cy="5862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65"/>
                </a:lnSpc>
              </a:pPr>
              <a:r>
                <a:rPr lang="en-US" sz="10332">
                  <a:solidFill>
                    <a:srgbClr val="FFFFFF"/>
                  </a:solidFill>
                  <a:latin typeface="Forum"/>
                </a:rPr>
                <a:t>WORLD WIDE UNIVERSITIES PREDICTION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38879"/>
              <a:ext cx="13487961" cy="707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TT Drugs"/>
                </a:rPr>
                <a:t>Knowing features effect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462428" y="1630981"/>
            <a:ext cx="3363144" cy="115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66">
                <a:solidFill>
                  <a:srgbClr val="FFFFFF"/>
                </a:solidFill>
                <a:latin typeface="TT Drugs"/>
              </a:rPr>
              <a:t>SUPERVISED LEARNING REGRESSION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412360" y="4900415"/>
            <a:ext cx="2938350" cy="1171017"/>
            <a:chOff x="0" y="0"/>
            <a:chExt cx="3917800" cy="15613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3917800" cy="862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TT Drugs Bold"/>
                </a:rPr>
                <a:t>Bushra AlOlit,Laila Almjnuni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445" y="1195635"/>
              <a:ext cx="3884910" cy="365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T Drugs Bold"/>
                </a:rPr>
                <a:t>Dr.Mejdal ALQahtani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67246" y="5091708"/>
            <a:ext cx="2482590" cy="74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TT Drugs"/>
              </a:rPr>
              <a:t>Dec 9 , 2021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TT Drugs"/>
              </a:rPr>
              <a:t>9:30 a.m.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6452" y="555111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4854368" y="1472929"/>
            <a:ext cx="127136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77402" y="2962166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75427" y="3142501"/>
            <a:ext cx="262928" cy="262927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889E4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7402" y="4374750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77402" y="5581415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354679" y="6847358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00277" y="4505493"/>
            <a:ext cx="262928" cy="26292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945CD3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00277" y="5831318"/>
            <a:ext cx="264171" cy="2641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70C57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r="65527"/>
          <a:stretch>
            <a:fillRect/>
          </a:stretch>
        </p:blipFill>
        <p:spPr>
          <a:xfrm>
            <a:off x="496452" y="712873"/>
            <a:ext cx="825968" cy="829616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01521" y="7145483"/>
            <a:ext cx="262928" cy="26292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84B7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01521" y="8328667"/>
            <a:ext cx="262928" cy="26292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F7E6B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01521" y="9478985"/>
            <a:ext cx="262928" cy="26292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C47EB9"/>
            </a:solidFill>
          </p:spPr>
        </p:sp>
      </p:grpSp>
      <p:sp>
        <p:nvSpPr>
          <p:cNvPr id="21" name="AutoShape 21"/>
          <p:cNvSpPr/>
          <p:nvPr/>
        </p:nvSpPr>
        <p:spPr>
          <a:xfrm>
            <a:off x="496452" y="9051578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477402" y="7961844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437595" y="882376"/>
            <a:ext cx="1178540" cy="50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2"/>
              </a:lnSpc>
            </a:pPr>
            <a:r>
              <a:rPr lang="en-US" sz="1430">
                <a:solidFill>
                  <a:srgbClr val="000000"/>
                </a:solidFill>
                <a:latin typeface="Body Text Large Bold"/>
              </a:rPr>
              <a:t>Cross-Validation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0277" y="1623461"/>
            <a:ext cx="3831714" cy="10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uda Black Bold"/>
              </a:rPr>
              <a:t>Regression 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99968" y="2166336"/>
            <a:ext cx="2649686" cy="47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Ruda Regular Bold"/>
              </a:rPr>
              <a:t>R2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7090" y="3245389"/>
            <a:ext cx="3711067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5889E4"/>
                </a:solidFill>
                <a:latin typeface="Ruda Regular Bold"/>
              </a:rPr>
              <a:t>Linear Regression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7090" y="4627225"/>
            <a:ext cx="2398271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 dirty="0">
                <a:solidFill>
                  <a:srgbClr val="945CD3"/>
                </a:solidFill>
                <a:latin typeface="Ruda Regular Bold"/>
              </a:rPr>
              <a:t>Polynomial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48662" y="757079"/>
            <a:ext cx="2426463" cy="48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Date: Dec 1, 2021</a:t>
            </a:r>
          </a:p>
          <a:p>
            <a:pPr marL="0" lvl="0" indent="0" algn="l">
              <a:lnSpc>
                <a:spcPts val="1819"/>
              </a:lnSpc>
              <a:spcBef>
                <a:spcPct val="0"/>
              </a:spcBef>
            </a:pPr>
            <a:r>
              <a:rPr lang="en-US" sz="800">
                <a:solidFill>
                  <a:srgbClr val="000000"/>
                </a:solidFill>
                <a:latin typeface="Arimo"/>
              </a:rPr>
              <a:t>Time: 10:00 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54815" y="872569"/>
            <a:ext cx="8213164" cy="25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Model Selection Regression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62290" y="3159664"/>
            <a:ext cx="1324843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0.861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388300" y="4522656"/>
            <a:ext cx="1587773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0.898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67090" y="5934828"/>
            <a:ext cx="3209572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70C573"/>
                </a:solidFill>
                <a:latin typeface="Ruda Regular Bold"/>
              </a:rPr>
              <a:t>Random Forest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388300" y="5717018"/>
            <a:ext cx="1511400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0.888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67090" y="7248371"/>
            <a:ext cx="3711067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E84B75"/>
                </a:solidFill>
                <a:latin typeface="Ruda Regular Bold"/>
              </a:rPr>
              <a:t>Ridge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7090" y="8300092"/>
            <a:ext cx="3711067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EF7E6B"/>
                </a:solidFill>
                <a:latin typeface="Ruda Regular Bold"/>
              </a:rPr>
              <a:t>Lasso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67090" y="9450410"/>
            <a:ext cx="3711067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C47EB9"/>
                </a:solidFill>
                <a:latin typeface="Ruda Regular Bold"/>
              </a:rPr>
              <a:t>Elastic Net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88300" y="7031183"/>
            <a:ext cx="1511400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0.867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388300" y="8070796"/>
            <a:ext cx="1511400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0.867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369011" y="9202037"/>
            <a:ext cx="1511400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0.861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BE9452E7-83E6-BE4D-BE11-112DECCE2981}"/>
              </a:ext>
            </a:extLst>
          </p:cNvPr>
          <p:cNvSpPr/>
          <p:nvPr/>
        </p:nvSpPr>
        <p:spPr>
          <a:xfrm>
            <a:off x="775427" y="4243595"/>
            <a:ext cx="2865084" cy="1475503"/>
          </a:xfrm>
          <a:prstGeom prst="donut">
            <a:avLst>
              <a:gd name="adj" fmla="val 99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67993" y="2471153"/>
            <a:ext cx="10333679" cy="63422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50918" y="400814"/>
            <a:ext cx="8084790" cy="122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5CAED3"/>
                </a:solidFill>
                <a:latin typeface="Droid Arabic Naskh Bold"/>
              </a:rPr>
              <a:t>Model Selection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949090"/>
                </a:solidFill>
                <a:latin typeface="Droid Arabic Naskh Bold"/>
              </a:rPr>
              <a:t>(Visualization Polynomial Regression)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93369" y="2705100"/>
            <a:ext cx="11301259" cy="58201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578558" y="266700"/>
            <a:ext cx="19445115" cy="198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CAED3"/>
                </a:solidFill>
                <a:latin typeface="29LT Bukra Bold"/>
              </a:rPr>
              <a:t>Coefficient of Polynomial Regression model Prediction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3650" y="2009975"/>
            <a:ext cx="9667329" cy="6444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34191" y="2743188"/>
            <a:ext cx="8188349" cy="54588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94695" y="473768"/>
            <a:ext cx="11124754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5CAED3"/>
                </a:solidFill>
                <a:latin typeface="Droid Arabic Kufi Bold"/>
              </a:rPr>
              <a:t>Example 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7475" y="7954437"/>
            <a:ext cx="14433051" cy="182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7"/>
              </a:lnSpc>
              <a:spcBef>
                <a:spcPct val="0"/>
              </a:spcBef>
            </a:pPr>
            <a:r>
              <a:rPr lang="en-US" sz="4776">
                <a:solidFill>
                  <a:srgbClr val="5CAED3"/>
                </a:solidFill>
                <a:latin typeface="29LT Bukra Bold"/>
              </a:rPr>
              <a:t>Final Coefficient of polynomial prediction is</a:t>
            </a:r>
          </a:p>
          <a:p>
            <a:pPr algn="ctr">
              <a:lnSpc>
                <a:spcPts val="6687"/>
              </a:lnSpc>
              <a:spcBef>
                <a:spcPct val="0"/>
              </a:spcBef>
            </a:pPr>
            <a:r>
              <a:rPr lang="en-US" sz="4776">
                <a:solidFill>
                  <a:srgbClr val="5CAED3"/>
                </a:solidFill>
                <a:latin typeface="29LT Bukra Bold"/>
              </a:rPr>
              <a:t>equal  to 18.74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3522" y="1214498"/>
            <a:ext cx="2917767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46502" y="3090923"/>
            <a:ext cx="6394996" cy="69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0C573"/>
                </a:solidFill>
                <a:latin typeface="29LT Bukra Bold"/>
              </a:rPr>
              <a:t>Main data was web scraped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54811" y="5076825"/>
            <a:ext cx="7372945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F7E6B"/>
                </a:solidFill>
                <a:latin typeface="Droid Arabic Naskh Bold"/>
              </a:rPr>
              <a:t>Boxplot was used to define outlier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99212" y="6708168"/>
            <a:ext cx="6928545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84B75"/>
                </a:solidFill>
                <a:latin typeface="Droid Arabic Naskh Bold"/>
              </a:rPr>
              <a:t>Polynomial model is the best fit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13436" y="533400"/>
            <a:ext cx="7855695" cy="192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22"/>
              </a:lnSpc>
            </a:pPr>
            <a:r>
              <a:rPr lang="en-US" sz="9373">
                <a:solidFill>
                  <a:srgbClr val="5CAED3"/>
                </a:solidFill>
                <a:latin typeface="29LT Bukra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2406" y="8447849"/>
            <a:ext cx="12997755" cy="67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8"/>
              </a:lnSpc>
              <a:spcBef>
                <a:spcPct val="0"/>
              </a:spcBef>
            </a:pPr>
            <a:r>
              <a:rPr lang="en-US" sz="3412">
                <a:solidFill>
                  <a:srgbClr val="945CD3"/>
                </a:solidFill>
                <a:latin typeface="Overpass Bold"/>
              </a:rPr>
              <a:t>The use of python to find correlation between numerical feature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4089" y="4082850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664089" y="5513320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664089" y="7170023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0954" y="6473379"/>
            <a:ext cx="1334490" cy="13220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77999" y="2711489"/>
            <a:ext cx="3598400" cy="13808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31224" t="11795" r="29326" b="10311"/>
          <a:stretch>
            <a:fillRect/>
          </a:stretch>
        </p:blipFill>
        <p:spPr>
          <a:xfrm>
            <a:off x="1977999" y="4520287"/>
            <a:ext cx="2194340" cy="24372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01105" y="6957495"/>
            <a:ext cx="3487566" cy="10942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18" t="219" b="219"/>
          <a:stretch>
            <a:fillRect/>
          </a:stretch>
        </p:blipFill>
        <p:spPr>
          <a:xfrm>
            <a:off x="1028700" y="8561086"/>
            <a:ext cx="4935027" cy="13944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4667" y="3066275"/>
            <a:ext cx="2091235" cy="20912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1028700"/>
            <a:ext cx="8402807" cy="2037575"/>
            <a:chOff x="0" y="0"/>
            <a:chExt cx="11203743" cy="271676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203743" cy="196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OUTLAINE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19456"/>
              <a:ext cx="11203743" cy="59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64089" y="3066275"/>
            <a:ext cx="8358727" cy="533375"/>
            <a:chOff x="0" y="0"/>
            <a:chExt cx="11144969" cy="71116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681633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01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62829" y="35586"/>
              <a:ext cx="9682140" cy="59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Introduction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64089" y="4610125"/>
            <a:ext cx="8358727" cy="533375"/>
            <a:chOff x="0" y="0"/>
            <a:chExt cx="11144969" cy="71116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800199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02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62829" y="40877"/>
              <a:ext cx="9682140" cy="59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Data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64089" y="6085409"/>
            <a:ext cx="8358727" cy="533375"/>
            <a:chOff x="0" y="0"/>
            <a:chExt cx="11144969" cy="71116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797223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03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62829" y="47933"/>
              <a:ext cx="9682140" cy="59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Model Selection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531769" y="7501008"/>
            <a:ext cx="3311683" cy="55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364">
                <a:solidFill>
                  <a:srgbClr val="FFFFFF"/>
                </a:solidFill>
                <a:latin typeface="TT Drugs"/>
              </a:rPr>
              <a:t>Conclusion Q&amp;A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67452" y="7501008"/>
            <a:ext cx="583426" cy="55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364">
                <a:solidFill>
                  <a:srgbClr val="FFFFFF"/>
                </a:solidFill>
                <a:latin typeface="TT Drugs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16031" y="3653649"/>
            <a:ext cx="5486404" cy="38267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111280" y="2731387"/>
            <a:ext cx="1726414" cy="223377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2056479"/>
            <a:ext cx="9787331" cy="4492217"/>
            <a:chOff x="0" y="0"/>
            <a:chExt cx="13049775" cy="598962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049775" cy="146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77"/>
                </a:lnSpc>
              </a:pPr>
              <a:r>
                <a:rPr lang="en-US" sz="7147" dirty="0">
                  <a:solidFill>
                    <a:schemeClr val="accent5">
                      <a:lumMod val="75000"/>
                    </a:schemeClr>
                  </a:solidFill>
                  <a:latin typeface="Forum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88967"/>
              <a:ext cx="13049775" cy="2437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13"/>
                </a:lnSpc>
              </a:pPr>
              <a:r>
                <a:rPr lang="en-US" sz="2779">
                  <a:solidFill>
                    <a:srgbClr val="0F2A37"/>
                  </a:solidFill>
                  <a:latin typeface="TT Drugs Bold"/>
                </a:rPr>
                <a:t>Based on the most important place &amp; environments of study, knowledge, experience which is Universities we decide to identify and predict on it to create a model that predict best universities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486518"/>
              <a:ext cx="13049775" cy="503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7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225696" y="5365483"/>
            <a:ext cx="54477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spc="37">
                <a:solidFill>
                  <a:srgbClr val="FFFFFF"/>
                </a:solidFill>
                <a:latin typeface="Public Sans Bold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2969" y="3167414"/>
            <a:ext cx="1278582" cy="118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1"/>
              </a:lnSpc>
              <a:spcBef>
                <a:spcPct val="0"/>
              </a:spcBef>
            </a:pPr>
            <a:r>
              <a:rPr lang="en-US" sz="6108" dirty="0">
                <a:solidFill>
                  <a:srgbClr val="5CAED3"/>
                </a:solidFill>
                <a:latin typeface="29LT Bukra Bold"/>
              </a:rPr>
              <a:t>1st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29859" y="3167414"/>
            <a:ext cx="1868226" cy="119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6"/>
              </a:lnSpc>
              <a:spcBef>
                <a:spcPct val="0"/>
              </a:spcBef>
            </a:pPr>
            <a:r>
              <a:rPr lang="en-US" sz="6128" dirty="0">
                <a:solidFill>
                  <a:srgbClr val="945CD3"/>
                </a:solidFill>
                <a:latin typeface="29LT Bukra Bold"/>
              </a:rPr>
              <a:t>2nd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3540" y="5617315"/>
            <a:ext cx="1530320" cy="105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  <a:spcBef>
                <a:spcPct val="0"/>
              </a:spcBef>
            </a:pPr>
            <a:r>
              <a:rPr lang="en-US" sz="5428">
                <a:solidFill>
                  <a:srgbClr val="5CD3A8"/>
                </a:solidFill>
                <a:latin typeface="29LT Bukra Bold"/>
              </a:rPr>
              <a:t>3rd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47356" y="5560745"/>
            <a:ext cx="1508779" cy="105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  <a:spcBef>
                <a:spcPct val="0"/>
              </a:spcBef>
            </a:pPr>
            <a:r>
              <a:rPr lang="en-US" sz="5428" dirty="0">
                <a:solidFill>
                  <a:srgbClr val="EF7E6B"/>
                </a:solidFill>
                <a:latin typeface="29LT Bukra Bold"/>
              </a:rPr>
              <a:t>4th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5901" y="8587548"/>
            <a:ext cx="1792560" cy="12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6"/>
              </a:lnSpc>
              <a:spcBef>
                <a:spcPct val="0"/>
              </a:spcBef>
            </a:pPr>
            <a:r>
              <a:rPr lang="en-US" sz="6228">
                <a:solidFill>
                  <a:srgbClr val="E84B75"/>
                </a:solidFill>
                <a:latin typeface="29LT Bukra Bold"/>
              </a:rPr>
              <a:t>5th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0300" y="5850498"/>
            <a:ext cx="6958161" cy="51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7"/>
              </a:lnSpc>
              <a:spcBef>
                <a:spcPct val="0"/>
              </a:spcBef>
            </a:pPr>
            <a:r>
              <a:rPr lang="en-US" sz="3198" b="1" dirty="0">
                <a:solidFill>
                  <a:srgbClr val="949090"/>
                </a:solidFill>
              </a:rPr>
              <a:t>Python, Seaborn and Matplotlib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5696" y="3432220"/>
            <a:ext cx="2145060" cy="538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949090"/>
                </a:solidFill>
              </a:rPr>
              <a:t>Selenium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7041" y="3393589"/>
            <a:ext cx="474910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699" b="1" dirty="0">
                <a:solidFill>
                  <a:srgbClr val="949090"/>
                </a:solidFill>
              </a:rPr>
              <a:t>Pandas</a:t>
            </a:r>
            <a:r>
              <a:rPr lang="en-US" sz="3699" b="1" dirty="0">
                <a:solidFill>
                  <a:srgbClr val="949090"/>
                </a:solidFill>
                <a:latin typeface="29LT Bukra Bold"/>
              </a:rPr>
              <a:t> </a:t>
            </a:r>
            <a:r>
              <a:rPr lang="en-US" sz="3699" b="1" dirty="0">
                <a:solidFill>
                  <a:srgbClr val="949090"/>
                </a:solidFill>
                <a:cs typeface="Angsana New" panose="02020603050405020304" pitchFamily="18" charset="-34"/>
              </a:rPr>
              <a:t>and </a:t>
            </a:r>
            <a:r>
              <a:rPr lang="en-US" sz="3699" b="1" dirty="0" err="1">
                <a:solidFill>
                  <a:srgbClr val="949090"/>
                </a:solidFill>
                <a:cs typeface="Angsana New" panose="02020603050405020304" pitchFamily="18" charset="-34"/>
              </a:rPr>
              <a:t>Numpy</a:t>
            </a:r>
            <a:endParaRPr lang="en-US" sz="3699" b="1" dirty="0">
              <a:solidFill>
                <a:srgbClr val="949090"/>
              </a:solidFill>
              <a:cs typeface="Angsana New" panose="02020603050405020304" pitchFamily="18" charset="-3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40622" y="5870004"/>
            <a:ext cx="1459706" cy="44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898484"/>
                </a:solidFill>
              </a:rPr>
              <a:t>Sklearn</a:t>
            </a:r>
            <a:endParaRPr lang="en-US" sz="2800" b="1" dirty="0">
              <a:solidFill>
                <a:srgbClr val="898484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09158" y="8795424"/>
            <a:ext cx="3420701" cy="63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898484"/>
                </a:solidFill>
              </a:rPr>
              <a:t>Jupyter</a:t>
            </a:r>
            <a:endParaRPr lang="en-US" sz="4000" b="1" dirty="0">
              <a:solidFill>
                <a:srgbClr val="89848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C2F99-DA0D-304D-88F5-C2BB0198B78A}"/>
              </a:ext>
            </a:extLst>
          </p:cNvPr>
          <p:cNvSpPr txBox="1"/>
          <p:nvPr/>
        </p:nvSpPr>
        <p:spPr>
          <a:xfrm>
            <a:off x="7165487" y="350223"/>
            <a:ext cx="539848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3800" dirty="0">
                <a:solidFill>
                  <a:schemeClr val="accent5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Tools</a:t>
            </a:r>
            <a:endParaRPr lang="en-SA" dirty="0">
              <a:solidFill>
                <a:schemeClr val="accent5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283905" y="4304402"/>
            <a:ext cx="1338170" cy="167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34191" y="6342480"/>
            <a:ext cx="4332814" cy="2437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86902" y="8475622"/>
            <a:ext cx="1580103" cy="15653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38189" y="4922183"/>
            <a:ext cx="41148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59297" y="3811380"/>
            <a:ext cx="2248075" cy="8626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930916" y="5051059"/>
            <a:ext cx="3487566" cy="10942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907372" y="7561084"/>
            <a:ext cx="2091235" cy="209123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55732" y="-238125"/>
            <a:ext cx="6218967" cy="206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50"/>
              </a:lnSpc>
            </a:pPr>
            <a:r>
              <a:rPr lang="en-US" sz="11964">
                <a:solidFill>
                  <a:srgbClr val="5CAED3"/>
                </a:solidFill>
                <a:latin typeface="Droid Arabic Kufi Bold"/>
              </a:rPr>
              <a:t>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70785" y="1367479"/>
            <a:ext cx="558886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949090"/>
                </a:solidFill>
                <a:latin typeface="XM Vahid"/>
              </a:rPr>
              <a:t>(web-scrapping)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5123" y="3449359"/>
            <a:ext cx="4200971" cy="59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CAED3"/>
                </a:solidFill>
                <a:latin typeface="29LT Bukra Bold"/>
              </a:rPr>
              <a:t>1.</a:t>
            </a:r>
            <a:r>
              <a:rPr lang="en-US" sz="3000">
                <a:solidFill>
                  <a:srgbClr val="000000"/>
                </a:solidFill>
                <a:latin typeface="29LT Bukra"/>
              </a:rPr>
              <a:t> topuniversities.com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85123" y="4798358"/>
            <a:ext cx="255820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2904" dirty="0">
                <a:solidFill>
                  <a:srgbClr val="E84B75"/>
                </a:solidFill>
                <a:latin typeface="29LT Bukra Bold"/>
              </a:rPr>
              <a:t>2.</a:t>
            </a:r>
            <a:r>
              <a:rPr lang="en-US" sz="2904" dirty="0">
                <a:solidFill>
                  <a:srgbClr val="000000"/>
                </a:solidFill>
                <a:latin typeface="29LT Bukra"/>
              </a:rPr>
              <a:t> Selenium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92543" y="6011933"/>
            <a:ext cx="4193551" cy="1086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3001">
                <a:solidFill>
                  <a:srgbClr val="945CD3"/>
                </a:solidFill>
                <a:latin typeface="29LT Bukra Bold"/>
              </a:rPr>
              <a:t>3. </a:t>
            </a:r>
            <a:r>
              <a:rPr lang="en-US" sz="3001">
                <a:solidFill>
                  <a:srgbClr val="000000"/>
                </a:solidFill>
                <a:latin typeface="29LT Bukra"/>
              </a:rPr>
              <a:t>1000+ Universities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3001">
                <a:solidFill>
                  <a:srgbClr val="000000"/>
                </a:solidFill>
                <a:latin typeface="29LT Bukra"/>
              </a:rPr>
              <a:t>Pickle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8ACFA85B-35AE-764C-AB98-CC15F7A18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199" y="2675791"/>
            <a:ext cx="4841274" cy="594714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2413" y="3643422"/>
            <a:ext cx="2389654" cy="66435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35747" t="21955" r="35082" b="36252"/>
          <a:stretch>
            <a:fillRect/>
          </a:stretch>
        </p:blipFill>
        <p:spPr>
          <a:xfrm>
            <a:off x="1872905" y="3194872"/>
            <a:ext cx="788671" cy="1354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34713" y="-209550"/>
            <a:ext cx="4509923" cy="185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70"/>
              </a:lnSpc>
            </a:pPr>
            <a:r>
              <a:rPr lang="en-US" sz="10764">
                <a:solidFill>
                  <a:srgbClr val="5CAED3"/>
                </a:solidFill>
                <a:latin typeface="Droid Arabic Kufi Bold"/>
              </a:rPr>
              <a:t>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77895" y="1554787"/>
            <a:ext cx="219401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4598" dirty="0">
                <a:solidFill>
                  <a:srgbClr val="000000"/>
                </a:solidFill>
                <a:latin typeface="XM Vahid"/>
              </a:rPr>
              <a:t>(EDA)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9442" y="5082723"/>
            <a:ext cx="2610148" cy="784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5"/>
              </a:lnSpc>
              <a:spcBef>
                <a:spcPct val="0"/>
              </a:spcBef>
            </a:pPr>
            <a:r>
              <a:rPr lang="en-US" sz="4582" dirty="0">
                <a:solidFill>
                  <a:srgbClr val="000000"/>
                </a:solidFill>
                <a:latin typeface="Clear Sans Regular Bold"/>
              </a:rPr>
              <a:t>Set index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11275" y="8081305"/>
            <a:ext cx="4616705" cy="108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3"/>
              </a:lnSpc>
              <a:spcBef>
                <a:spcPct val="0"/>
              </a:spcBef>
            </a:pPr>
            <a:r>
              <a:rPr lang="en-US" sz="6295">
                <a:solidFill>
                  <a:srgbClr val="000000"/>
                </a:solidFill>
                <a:latin typeface="Clear Sans Regular Bold"/>
              </a:rPr>
              <a:t>Visualization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99442" y="6554499"/>
            <a:ext cx="4035270" cy="87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5"/>
              </a:lnSpc>
              <a:spcBef>
                <a:spcPct val="0"/>
              </a:spcBef>
            </a:pPr>
            <a:r>
              <a:rPr lang="en-US" sz="5082">
                <a:solidFill>
                  <a:srgbClr val="000000"/>
                </a:solidFill>
                <a:latin typeface="Clear Sans Regular Bold"/>
              </a:rPr>
              <a:t>Missing Value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31647" y="4549172"/>
            <a:ext cx="677469" cy="8496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28049" r="29927"/>
          <a:stretch>
            <a:fillRect/>
          </a:stretch>
        </p:blipFill>
        <p:spPr>
          <a:xfrm>
            <a:off x="12028427" y="7385095"/>
            <a:ext cx="1707544" cy="228564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436015" y="5369697"/>
            <a:ext cx="1554607" cy="154009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185769" y="3070752"/>
            <a:ext cx="2823347" cy="108345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790954" y="7806797"/>
            <a:ext cx="1863943" cy="186394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99442" y="3409319"/>
            <a:ext cx="4583839" cy="13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8"/>
              </a:lnSpc>
              <a:spcBef>
                <a:spcPct val="0"/>
              </a:spcBef>
            </a:pPr>
            <a:r>
              <a:rPr lang="en-US" sz="3812" dirty="0">
                <a:solidFill>
                  <a:srgbClr val="000000"/>
                </a:solidFill>
                <a:latin typeface="Clear Sans Regular Bold"/>
              </a:rPr>
              <a:t>Remove Unnecessary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29951" y="1703437"/>
            <a:ext cx="14134954" cy="71293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1495" y="417681"/>
            <a:ext cx="1680270" cy="128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5CAED3"/>
                </a:solidFill>
                <a:latin typeface="TT Drugs Bold"/>
              </a:rPr>
              <a:t>Data</a:t>
            </a:r>
            <a:r>
              <a:rPr lang="en-US" sz="4999">
                <a:solidFill>
                  <a:srgbClr val="000000"/>
                </a:solidFill>
                <a:latin typeface="TT Drugs"/>
              </a:rPr>
              <a:t>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T Drugs"/>
              </a:rPr>
              <a:t>(Boxplot)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27" t="800" b="800"/>
          <a:stretch>
            <a:fillRect/>
          </a:stretch>
        </p:blipFill>
        <p:spPr>
          <a:xfrm>
            <a:off x="2432174" y="1703437"/>
            <a:ext cx="15254423" cy="727114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1085" y="417681"/>
            <a:ext cx="2281089" cy="128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5CAED3"/>
                </a:solidFill>
                <a:latin typeface="TT Drugs Bold"/>
              </a:rPr>
              <a:t>Data</a:t>
            </a:r>
            <a:r>
              <a:rPr lang="en-US" sz="4999">
                <a:solidFill>
                  <a:srgbClr val="000000"/>
                </a:solidFill>
                <a:latin typeface="TT Drugs"/>
              </a:rPr>
              <a:t>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T Drugs"/>
              </a:rPr>
              <a:t>(Correlation)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6452" y="555111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4854368" y="1472929"/>
            <a:ext cx="127136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77402" y="2962166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75427" y="3142501"/>
            <a:ext cx="262928" cy="262927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889E4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7402" y="4374750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77402" y="5581415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354679" y="6847358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00277" y="4505493"/>
            <a:ext cx="262928" cy="26292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945CD3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00277" y="5831318"/>
            <a:ext cx="264171" cy="2641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70C57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r="65527"/>
          <a:stretch>
            <a:fillRect/>
          </a:stretch>
        </p:blipFill>
        <p:spPr>
          <a:xfrm>
            <a:off x="496452" y="712873"/>
            <a:ext cx="825968" cy="829616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01521" y="7145483"/>
            <a:ext cx="262928" cy="26292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84B7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01521" y="8328667"/>
            <a:ext cx="262928" cy="26292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F7E6B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01521" y="9478985"/>
            <a:ext cx="262928" cy="26292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C47EB9"/>
            </a:solidFill>
          </p:spPr>
        </p:sp>
      </p:grpSp>
      <p:sp>
        <p:nvSpPr>
          <p:cNvPr id="21" name="AutoShape 21"/>
          <p:cNvSpPr/>
          <p:nvPr/>
        </p:nvSpPr>
        <p:spPr>
          <a:xfrm>
            <a:off x="496452" y="9051578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477402" y="7961844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437595" y="882376"/>
            <a:ext cx="1178540" cy="50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2"/>
              </a:lnSpc>
            </a:pPr>
            <a:r>
              <a:rPr lang="en-US" sz="1430">
                <a:solidFill>
                  <a:srgbClr val="000000"/>
                </a:solidFill>
                <a:latin typeface="Body Text Large Bold"/>
              </a:rPr>
              <a:t>Cross-Validation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0277" y="1623461"/>
            <a:ext cx="3831714" cy="10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uda Black Bold"/>
              </a:rPr>
              <a:t>Regression 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99968" y="2166336"/>
            <a:ext cx="2649686" cy="47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Ruda Regular Bold"/>
              </a:rPr>
              <a:t>R2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7090" y="3245389"/>
            <a:ext cx="3711067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5889E4"/>
                </a:solidFill>
                <a:latin typeface="Ruda Regular Bold"/>
              </a:rPr>
              <a:t>Linear Regression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7090" y="4627225"/>
            <a:ext cx="2398271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945CD3"/>
                </a:solidFill>
                <a:latin typeface="Ruda Regular Bold"/>
              </a:rPr>
              <a:t>Polynomial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48662" y="757079"/>
            <a:ext cx="2426463" cy="48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Date: Dec 1, 2021</a:t>
            </a:r>
          </a:p>
          <a:p>
            <a:pPr marL="0" lvl="0" indent="0" algn="l">
              <a:lnSpc>
                <a:spcPts val="1819"/>
              </a:lnSpc>
              <a:spcBef>
                <a:spcPct val="0"/>
              </a:spcBef>
            </a:pPr>
            <a:r>
              <a:rPr lang="en-US" sz="800">
                <a:solidFill>
                  <a:srgbClr val="000000"/>
                </a:solidFill>
                <a:latin typeface="Arimo"/>
              </a:rPr>
              <a:t>Time: 10:00 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54815" y="872569"/>
            <a:ext cx="8213164" cy="25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Model Selection Regression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62290" y="3159664"/>
            <a:ext cx="1324843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0.861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388300" y="4522656"/>
            <a:ext cx="1587773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0.898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67090" y="5934828"/>
            <a:ext cx="3209572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70C573"/>
                </a:solidFill>
                <a:latin typeface="Ruda Regular Bold"/>
              </a:rPr>
              <a:t>Random Forest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388300" y="5717018"/>
            <a:ext cx="1511400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0.888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67090" y="7248371"/>
            <a:ext cx="3711067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E84B75"/>
                </a:solidFill>
                <a:latin typeface="Ruda Regular Bold"/>
              </a:rPr>
              <a:t>Ridge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7090" y="8300092"/>
            <a:ext cx="3711067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EF7E6B"/>
                </a:solidFill>
                <a:latin typeface="Ruda Regular Bold"/>
              </a:rPr>
              <a:t>Lasso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67090" y="9450410"/>
            <a:ext cx="3711067" cy="51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</a:pPr>
            <a:r>
              <a:rPr lang="en-US" sz="3199">
                <a:solidFill>
                  <a:srgbClr val="C47EB9"/>
                </a:solidFill>
                <a:latin typeface="Ruda Regular Bold"/>
              </a:rPr>
              <a:t>Elastic Net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88300" y="7031183"/>
            <a:ext cx="1511400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0.867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388300" y="8070796"/>
            <a:ext cx="1511400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0.867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369011" y="9202037"/>
            <a:ext cx="1511400" cy="9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57" lvl="1" indent="-271279">
              <a:lnSpc>
                <a:spcPts val="3518"/>
              </a:lnSpc>
              <a:buFont typeface="Arial"/>
              <a:buChar char="•"/>
            </a:pPr>
            <a:r>
              <a:rPr lang="en-US" sz="2513">
                <a:solidFill>
                  <a:srgbClr val="000000"/>
                </a:solidFill>
                <a:latin typeface="Overpass"/>
              </a:rPr>
              <a:t>0.861</a:t>
            </a:r>
          </a:p>
          <a:p>
            <a:pPr algn="l">
              <a:lnSpc>
                <a:spcPts val="3378"/>
              </a:lnSpc>
            </a:pPr>
            <a:endParaRPr lang="en-US" sz="2513">
              <a:solidFill>
                <a:srgbClr val="000000"/>
              </a:solidFill>
              <a:latin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247</Words>
  <Application>Microsoft Macintosh PowerPoint</Application>
  <PresentationFormat>Custom</PresentationFormat>
  <Paragraphs>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Arimo</vt:lpstr>
      <vt:lpstr>XM Vahid</vt:lpstr>
      <vt:lpstr>Calibri</vt:lpstr>
      <vt:lpstr>29LT Bukra</vt:lpstr>
      <vt:lpstr>Ruda Black Bold</vt:lpstr>
      <vt:lpstr>TT Drugs</vt:lpstr>
      <vt:lpstr>Body Text Large Bold</vt:lpstr>
      <vt:lpstr>Overpass Bold</vt:lpstr>
      <vt:lpstr>Arial</vt:lpstr>
      <vt:lpstr>Clear Sans Regular Bold</vt:lpstr>
      <vt:lpstr>Droid Arabic Kufi Bold</vt:lpstr>
      <vt:lpstr>Forum</vt:lpstr>
      <vt:lpstr>TT Drugs Bold</vt:lpstr>
      <vt:lpstr>Droid Arabic Naskh Bold</vt:lpstr>
      <vt:lpstr>Angsana New</vt:lpstr>
      <vt:lpstr>29LT Bukra Bold</vt:lpstr>
      <vt:lpstr>Ruda Regular Bold</vt:lpstr>
      <vt:lpstr>Overpass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Organic Shapes Leadership Workshop Webinar Keynote Presentation</dc:title>
  <cp:lastModifiedBy>Bushra Yousef Abdullah Mohammed</cp:lastModifiedBy>
  <cp:revision>5</cp:revision>
  <dcterms:created xsi:type="dcterms:W3CDTF">2006-08-16T00:00:00Z</dcterms:created>
  <dcterms:modified xsi:type="dcterms:W3CDTF">2021-12-08T20:08:14Z</dcterms:modified>
  <dc:identifier>DAEx5pGps4g</dc:identifier>
</cp:coreProperties>
</file>